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"/>
  </p:notesMasterIdLst>
  <p:sldIdLst>
    <p:sldId id="265" r:id="rId2"/>
    <p:sldId id="299" r:id="rId3"/>
    <p:sldId id="306" r:id="rId4"/>
    <p:sldId id="305" r:id="rId5"/>
    <p:sldId id="301" r:id="rId6"/>
    <p:sldId id="298" r:id="rId7"/>
    <p:sldId id="294" r:id="rId8"/>
    <p:sldId id="295" r:id="rId9"/>
    <p:sldId id="297" r:id="rId10"/>
    <p:sldId id="302" r:id="rId11"/>
    <p:sldId id="303" r:id="rId12"/>
    <p:sldId id="304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F9E6702A-36FA-A042-B7A2-3FB04DD4359D}">
          <p14:sldIdLst>
            <p14:sldId id="265"/>
            <p14:sldId id="299"/>
            <p14:sldId id="306"/>
            <p14:sldId id="305"/>
            <p14:sldId id="301"/>
            <p14:sldId id="298"/>
            <p14:sldId id="294"/>
            <p14:sldId id="295"/>
            <p14:sldId id="297"/>
            <p14:sldId id="302"/>
            <p14:sldId id="303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B7DC"/>
    <a:srgbClr val="023067"/>
    <a:srgbClr val="A9C8ED"/>
    <a:srgbClr val="4083C8"/>
    <a:srgbClr val="53380F"/>
    <a:srgbClr val="E31A1B"/>
    <a:srgbClr val="629D1E"/>
    <a:srgbClr val="DF2884"/>
    <a:srgbClr val="1B9E76"/>
    <a:srgbClr val="7570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8505"/>
  </p:normalViewPr>
  <p:slideViewPr>
    <p:cSldViewPr snapToGrid="0">
      <p:cViewPr varScale="1">
        <p:scale>
          <a:sx n="85" d="100"/>
          <a:sy n="85" d="100"/>
        </p:scale>
        <p:origin x="15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6BA3EB-1C6E-5B41-BEAB-5ADEB7E42FB1}" type="datetimeFigureOut">
              <a:rPr lang="it-IT" smtClean="0"/>
              <a:t>24/01/23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9519B-1C0C-7A43-B68C-55E9F96B1BD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8409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glimpse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figure skating </a:t>
            </a:r>
            <a:r>
              <a:rPr lang="it-IT" dirty="0" err="1"/>
              <a:t>competions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7671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4909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7758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7667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1539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In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each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event,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there’s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distinction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between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senior and junior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competitions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dirty="0" err="1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Each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competes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on 4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categories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 Ladies</a:t>
            </a:r>
            <a:r>
              <a:rPr lang="it-IT" sz="12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, Men, </a:t>
            </a:r>
            <a:r>
              <a:rPr lang="it-IT" sz="12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Ice</a:t>
            </a:r>
            <a:r>
              <a:rPr lang="it-IT" sz="12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dance, </a:t>
            </a:r>
            <a:r>
              <a:rPr lang="it-IT" sz="12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Pairs</a:t>
            </a:r>
            <a:r>
              <a:rPr lang="it-IT" sz="12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Since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didn’t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find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any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difference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between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adults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and juniors in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terms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of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our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analysis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,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we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decided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to group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them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</a:t>
            </a:r>
            <a:r>
              <a:rPr lang="it-IT" dirty="0" err="1"/>
              <a:t>both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the 4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categories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b="0" i="0" dirty="0">
              <a:solidFill>
                <a:srgbClr val="543810"/>
              </a:solidFill>
              <a:effectLst/>
              <a:latin typeface="Avenir Next Condensed" panose="020B0506020202020204" pitchFamily="34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5098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8329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4240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1034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 order to </a:t>
            </a:r>
            <a:r>
              <a:rPr lang="it-IT" dirty="0" err="1"/>
              <a:t>anwer</a:t>
            </a:r>
            <a:r>
              <a:rPr lang="it-IT" dirty="0"/>
              <a:t> to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question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chose</a:t>
            </a:r>
            <a:r>
              <a:rPr lang="it-IT" dirty="0"/>
              <a:t> to </a:t>
            </a:r>
            <a:r>
              <a:rPr lang="it-IT" dirty="0" err="1"/>
              <a:t>consider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the </a:t>
            </a:r>
            <a:r>
              <a:rPr lang="it-IT" dirty="0" err="1"/>
              <a:t>element’s</a:t>
            </a:r>
            <a:r>
              <a:rPr lang="it-IT" dirty="0"/>
              <a:t> score, </a:t>
            </a:r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elements</a:t>
            </a:r>
            <a:r>
              <a:rPr lang="it-IT" dirty="0"/>
              <a:t> are more </a:t>
            </a:r>
            <a:r>
              <a:rPr lang="it-IT" dirty="0" err="1"/>
              <a:t>obgective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components</a:t>
            </a:r>
            <a:r>
              <a:rPr lang="it-IT" dirty="0"/>
              <a:t>.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considered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the </a:t>
            </a:r>
            <a:r>
              <a:rPr lang="it-IT" dirty="0" err="1"/>
              <a:t>athletes</a:t>
            </a:r>
            <a:r>
              <a:rPr lang="it-IT" dirty="0"/>
              <a:t> </a:t>
            </a:r>
            <a:r>
              <a:rPr lang="it-IT" dirty="0" err="1"/>
              <a:t>who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judges</a:t>
            </a:r>
            <a:r>
              <a:rPr lang="it-IT" dirty="0"/>
              <a:t> by some </a:t>
            </a:r>
            <a:r>
              <a:rPr lang="it-IT" dirty="0" err="1"/>
              <a:t>compatriot</a:t>
            </a:r>
            <a:r>
              <a:rPr lang="it-IT" dirty="0"/>
              <a:t> </a:t>
            </a:r>
            <a:r>
              <a:rPr lang="it-IT" dirty="0" err="1"/>
              <a:t>judge</a:t>
            </a:r>
            <a:r>
              <a:rPr lang="it-IT" dirty="0"/>
              <a:t> to </a:t>
            </a:r>
            <a:r>
              <a:rPr lang="it-IT" dirty="0" err="1"/>
              <a:t>perform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computations</a:t>
            </a:r>
            <a:r>
              <a:rPr lang="it-IT" dirty="0"/>
              <a:t>.</a:t>
            </a:r>
          </a:p>
          <a:p>
            <a:r>
              <a:rPr lang="it-IT" dirty="0" err="1"/>
              <a:t>As</a:t>
            </a:r>
            <a:r>
              <a:rPr lang="it-IT" dirty="0"/>
              <a:t> first,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coputed</a:t>
            </a:r>
            <a:r>
              <a:rPr lang="it-IT" dirty="0"/>
              <a:t> the </a:t>
            </a:r>
            <a:r>
              <a:rPr lang="it-IT" dirty="0" err="1"/>
              <a:t>average</a:t>
            </a:r>
            <a:r>
              <a:rPr lang="it-IT" dirty="0"/>
              <a:t> score </a:t>
            </a:r>
            <a:r>
              <a:rPr lang="it-IT" dirty="0" err="1"/>
              <a:t>given</a:t>
            </a:r>
            <a:r>
              <a:rPr lang="it-IT" dirty="0"/>
              <a:t> to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athlete</a:t>
            </a:r>
            <a:r>
              <a:rPr lang="it-IT" dirty="0"/>
              <a:t> (</a:t>
            </a:r>
            <a:r>
              <a:rPr lang="it-IT" dirty="0" err="1"/>
              <a:t>considering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elements</a:t>
            </a:r>
            <a:r>
              <a:rPr lang="it-IT" dirty="0"/>
              <a:t> </a:t>
            </a:r>
            <a:r>
              <a:rPr lang="it-IT" dirty="0" err="1"/>
              <a:t>performed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over </a:t>
            </a:r>
            <a:r>
              <a:rPr lang="it-IT" dirty="0" err="1"/>
              <a:t>their</a:t>
            </a:r>
            <a:r>
              <a:rPr lang="it-IT" dirty="0"/>
              <a:t> performances) by the </a:t>
            </a:r>
            <a:r>
              <a:rPr lang="it-IT" dirty="0" err="1"/>
              <a:t>compatriots</a:t>
            </a:r>
            <a:r>
              <a:rPr lang="it-IT" dirty="0"/>
              <a:t> </a:t>
            </a:r>
            <a:r>
              <a:rPr lang="it-IT" dirty="0" err="1"/>
              <a:t>judges</a:t>
            </a:r>
            <a:r>
              <a:rPr lang="it-IT" dirty="0"/>
              <a:t> and the </a:t>
            </a:r>
            <a:r>
              <a:rPr lang="it-IT" dirty="0" err="1"/>
              <a:t>judges</a:t>
            </a:r>
            <a:r>
              <a:rPr lang="it-IT" dirty="0"/>
              <a:t> of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nationalities</a:t>
            </a:r>
            <a:r>
              <a:rPr lang="it-IT" dirty="0"/>
              <a:t>.</a:t>
            </a:r>
          </a:p>
          <a:p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averaged</a:t>
            </a:r>
            <a:r>
              <a:rPr lang="it-IT" dirty="0"/>
              <a:t> </a:t>
            </a:r>
            <a:r>
              <a:rPr lang="it-IT" dirty="0" err="1"/>
              <a:t>again</a:t>
            </a:r>
            <a:r>
              <a:rPr lang="it-IT" dirty="0"/>
              <a:t> to </a:t>
            </a:r>
            <a:r>
              <a:rPr lang="it-IT" dirty="0" err="1"/>
              <a:t>obtain</a:t>
            </a:r>
            <a:r>
              <a:rPr lang="it-IT" dirty="0"/>
              <a:t> the </a:t>
            </a:r>
            <a:r>
              <a:rPr lang="it-IT" dirty="0" err="1"/>
              <a:t>avrage</a:t>
            </a:r>
            <a:r>
              <a:rPr lang="it-IT" dirty="0"/>
              <a:t> score </a:t>
            </a:r>
            <a:r>
              <a:rPr lang="it-IT" dirty="0" err="1"/>
              <a:t>given</a:t>
            </a:r>
            <a:r>
              <a:rPr lang="it-IT" dirty="0"/>
              <a:t> to a </a:t>
            </a:r>
            <a:r>
              <a:rPr lang="it-IT" dirty="0" err="1"/>
              <a:t>nations’s</a:t>
            </a:r>
            <a:r>
              <a:rPr lang="it-IT" dirty="0"/>
              <a:t> </a:t>
            </a:r>
            <a:r>
              <a:rPr lang="it-IT" dirty="0" err="1"/>
              <a:t>athletes</a:t>
            </a:r>
            <a:r>
              <a:rPr lang="it-IT" dirty="0"/>
              <a:t> by </a:t>
            </a:r>
            <a:r>
              <a:rPr lang="it-IT" dirty="0" err="1"/>
              <a:t>bhe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categories</a:t>
            </a:r>
            <a:r>
              <a:rPr lang="it-IT" dirty="0"/>
              <a:t> of </a:t>
            </a:r>
            <a:r>
              <a:rPr lang="it-IT" dirty="0" err="1"/>
              <a:t>judges</a:t>
            </a:r>
            <a:r>
              <a:rPr lang="it-IT" dirty="0"/>
              <a:t>.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chose</a:t>
            </a:r>
            <a:r>
              <a:rPr lang="it-IT" dirty="0"/>
              <a:t> to </a:t>
            </a:r>
            <a:r>
              <a:rPr lang="it-IT" dirty="0" err="1"/>
              <a:t>represent</a:t>
            </a:r>
            <a:r>
              <a:rPr lang="it-IT" dirty="0"/>
              <a:t> the </a:t>
            </a:r>
            <a:r>
              <a:rPr lang="it-IT" dirty="0" err="1"/>
              <a:t>results</a:t>
            </a:r>
            <a:r>
              <a:rPr lang="it-IT" dirty="0"/>
              <a:t> in </a:t>
            </a:r>
            <a:r>
              <a:rPr lang="it-IT" dirty="0" err="1"/>
              <a:t>this</a:t>
            </a:r>
            <a:r>
              <a:rPr lang="it-IT" dirty="0"/>
              <a:t> bar plot, </a:t>
            </a:r>
            <a:r>
              <a:rPr lang="it-IT" dirty="0" err="1"/>
              <a:t>where</a:t>
            </a:r>
            <a:r>
              <a:rPr lang="it-IT" dirty="0"/>
              <a:t> on the y </a:t>
            </a:r>
            <a:r>
              <a:rPr lang="it-IT" dirty="0" err="1"/>
              <a:t>axes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present</a:t>
            </a:r>
            <a:r>
              <a:rPr lang="it-IT" dirty="0"/>
              <a:t> the </a:t>
            </a:r>
            <a:r>
              <a:rPr lang="it-IT" dirty="0" err="1"/>
              <a:t>average</a:t>
            </a:r>
            <a:r>
              <a:rPr lang="it-IT" dirty="0"/>
              <a:t> score </a:t>
            </a:r>
            <a:r>
              <a:rPr lang="it-IT" dirty="0" err="1"/>
              <a:t>given</a:t>
            </a:r>
            <a:r>
              <a:rPr lang="it-IT" dirty="0"/>
              <a:t> by the </a:t>
            </a:r>
            <a:r>
              <a:rPr lang="it-IT" dirty="0" err="1"/>
              <a:t>judges</a:t>
            </a:r>
            <a:r>
              <a:rPr lang="it-IT" dirty="0"/>
              <a:t> (</a:t>
            </a:r>
            <a:r>
              <a:rPr lang="it-IT" dirty="0" err="1"/>
              <a:t>remember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can </a:t>
            </a:r>
            <a:r>
              <a:rPr lang="it-IT" dirty="0" err="1"/>
              <a:t>give</a:t>
            </a:r>
            <a:r>
              <a:rPr lang="it-IT" dirty="0"/>
              <a:t> from -3 to +3).</a:t>
            </a:r>
          </a:p>
          <a:p>
            <a:r>
              <a:rPr lang="it-IT" dirty="0"/>
              <a:t>The </a:t>
            </a:r>
            <a:r>
              <a:rPr lang="it-IT" dirty="0" err="1"/>
              <a:t>results</a:t>
            </a:r>
            <a:r>
              <a:rPr lang="it-IT" dirty="0"/>
              <a:t> are </a:t>
            </a:r>
            <a:r>
              <a:rPr lang="it-IT" dirty="0" err="1"/>
              <a:t>presented</a:t>
            </a:r>
            <a:r>
              <a:rPr lang="it-IT" dirty="0"/>
              <a:t> in </a:t>
            </a:r>
            <a:r>
              <a:rPr lang="it-IT" dirty="0" err="1"/>
              <a:t>decreasing</a:t>
            </a:r>
            <a:r>
              <a:rPr lang="it-IT" dirty="0"/>
              <a:t> order </a:t>
            </a:r>
            <a:r>
              <a:rPr lang="it-IT" dirty="0" err="1"/>
              <a:t>wrt</a:t>
            </a:r>
            <a:r>
              <a:rPr lang="it-IT" dirty="0"/>
              <a:t> the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nationalities</a:t>
            </a:r>
            <a:r>
              <a:rPr lang="it-IT" dirty="0"/>
              <a:t> score, in order to </a:t>
            </a:r>
            <a:r>
              <a:rPr lang="it-IT" dirty="0" err="1"/>
              <a:t>obtain</a:t>
            </a:r>
            <a:r>
              <a:rPr lang="it-IT" dirty="0"/>
              <a:t> </a:t>
            </a:r>
            <a:r>
              <a:rPr lang="it-IT" dirty="0" err="1"/>
              <a:t>aplasant</a:t>
            </a:r>
            <a:r>
              <a:rPr lang="it-IT" dirty="0"/>
              <a:t> </a:t>
            </a:r>
            <a:r>
              <a:rPr lang="it-IT" dirty="0" err="1"/>
              <a:t>visualization</a:t>
            </a:r>
            <a:r>
              <a:rPr lang="it-IT" dirty="0"/>
              <a:t>.</a:t>
            </a:r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easy to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for the </a:t>
            </a:r>
            <a:r>
              <a:rPr lang="it-IT" dirty="0" err="1"/>
              <a:t>majorty</a:t>
            </a:r>
            <a:r>
              <a:rPr lang="it-IT" dirty="0"/>
              <a:t> of the countries the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compatriot</a:t>
            </a:r>
            <a:r>
              <a:rPr lang="it-IT" dirty="0"/>
              <a:t> score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highes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one </a:t>
            </a:r>
            <a:r>
              <a:rPr lang="it-IT" dirty="0" err="1"/>
              <a:t>given</a:t>
            </a:r>
            <a:r>
              <a:rPr lang="it-IT" dirty="0"/>
              <a:t> by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judges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8300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To </a:t>
            </a:r>
            <a:r>
              <a:rPr lang="it-IT" dirty="0" err="1"/>
              <a:t>answer</a:t>
            </a:r>
            <a:r>
              <a:rPr lang="it-IT" dirty="0"/>
              <a:t> to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question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computed</a:t>
            </a:r>
            <a:r>
              <a:rPr lang="it-IT" dirty="0"/>
              <a:t> the </a:t>
            </a:r>
            <a:r>
              <a:rPr lang="it-IT" dirty="0" err="1"/>
              <a:t>average</a:t>
            </a:r>
            <a:r>
              <a:rPr lang="it-IT" dirty="0"/>
              <a:t> ranking of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athete</a:t>
            </a:r>
            <a:r>
              <a:rPr lang="it-IT" dirty="0"/>
              <a:t> and,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measure</a:t>
            </a:r>
            <a:r>
              <a:rPr lang="it-IT" dirty="0"/>
              <a:t> of </a:t>
            </a:r>
            <a:r>
              <a:rPr lang="it-IT" dirty="0" err="1"/>
              <a:t>difficulty</a:t>
            </a:r>
            <a:r>
              <a:rPr lang="it-IT" dirty="0"/>
              <a:t>, the </a:t>
            </a:r>
            <a:r>
              <a:rPr lang="it-IT" dirty="0" err="1"/>
              <a:t>average</a:t>
            </a:r>
            <a:r>
              <a:rPr lang="it-IT" dirty="0"/>
              <a:t> base </a:t>
            </a:r>
            <a:r>
              <a:rPr lang="it-IT" dirty="0" err="1"/>
              <a:t>value</a:t>
            </a:r>
            <a:r>
              <a:rPr lang="it-IT" dirty="0"/>
              <a:t> of the </a:t>
            </a:r>
            <a:r>
              <a:rPr lang="it-IT" dirty="0" err="1"/>
              <a:t>elements</a:t>
            </a:r>
            <a:r>
              <a:rPr lang="it-IT" dirty="0"/>
              <a:t> </a:t>
            </a:r>
            <a:r>
              <a:rPr lang="it-IT" dirty="0" err="1"/>
              <a:t>performed</a:t>
            </a:r>
            <a:r>
              <a:rPr lang="it-IT" dirty="0"/>
              <a:t> (</a:t>
            </a:r>
            <a:r>
              <a:rPr lang="it-IT" dirty="0" err="1"/>
              <a:t>all</a:t>
            </a:r>
            <a:r>
              <a:rPr lang="it-IT" dirty="0"/>
              <a:t> over the </a:t>
            </a:r>
            <a:r>
              <a:rPr lang="it-IT" dirty="0" err="1"/>
              <a:t>competition</a:t>
            </a:r>
            <a:r>
              <a:rPr lang="it-IT" dirty="0"/>
              <a:t>).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chose</a:t>
            </a:r>
            <a:r>
              <a:rPr lang="it-IT" dirty="0"/>
              <a:t> to use a </a:t>
            </a:r>
            <a:r>
              <a:rPr lang="it-IT" dirty="0" err="1"/>
              <a:t>bubble</a:t>
            </a:r>
            <a:r>
              <a:rPr lang="it-IT" dirty="0"/>
              <a:t> plot to </a:t>
            </a:r>
            <a:r>
              <a:rPr lang="it-IT" dirty="0" err="1"/>
              <a:t>present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results</a:t>
            </a:r>
            <a:r>
              <a:rPr lang="it-IT" dirty="0"/>
              <a:t>,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wanted</a:t>
            </a:r>
            <a:r>
              <a:rPr lang="it-IT" dirty="0"/>
              <a:t> to show </a:t>
            </a:r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informations</a:t>
            </a:r>
            <a:r>
              <a:rPr lang="it-IT" dirty="0"/>
              <a:t>.</a:t>
            </a:r>
          </a:p>
          <a:p>
            <a:r>
              <a:rPr lang="it-IT" dirty="0"/>
              <a:t>In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graph</a:t>
            </a:r>
            <a:r>
              <a:rPr lang="it-IT" dirty="0"/>
              <a:t>,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athlete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rapresented</a:t>
            </a:r>
            <a:r>
              <a:rPr lang="it-IT" dirty="0"/>
              <a:t> by a </a:t>
            </a:r>
            <a:r>
              <a:rPr lang="it-IT" dirty="0" err="1"/>
              <a:t>bubble</a:t>
            </a:r>
            <a:r>
              <a:rPr lang="it-IT" dirty="0"/>
              <a:t>.</a:t>
            </a:r>
          </a:p>
          <a:p>
            <a:r>
              <a:rPr lang="it-IT" dirty="0"/>
              <a:t>On the x </a:t>
            </a:r>
            <a:r>
              <a:rPr lang="it-IT" dirty="0" err="1"/>
              <a:t>axes</a:t>
            </a:r>
            <a:r>
              <a:rPr lang="it-IT" dirty="0"/>
              <a:t>, the </a:t>
            </a:r>
            <a:r>
              <a:rPr lang="it-IT" dirty="0" err="1"/>
              <a:t>athletes</a:t>
            </a:r>
            <a:r>
              <a:rPr lang="it-IT" dirty="0"/>
              <a:t> are </a:t>
            </a:r>
            <a:r>
              <a:rPr lang="it-IT" dirty="0" err="1"/>
              <a:t>ordered</a:t>
            </a:r>
            <a:r>
              <a:rPr lang="it-IT" dirty="0"/>
              <a:t> by </a:t>
            </a:r>
            <a:r>
              <a:rPr lang="it-IT" dirty="0" err="1"/>
              <a:t>category</a:t>
            </a:r>
            <a:r>
              <a:rPr lang="it-IT" dirty="0"/>
              <a:t>, and by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descending</a:t>
            </a:r>
            <a:r>
              <a:rPr lang="it-IT" dirty="0"/>
              <a:t> (</a:t>
            </a:r>
            <a:r>
              <a:rPr lang="it-IT" dirty="0" err="1"/>
              <a:t>left</a:t>
            </a:r>
            <a:r>
              <a:rPr lang="it-IT" dirty="0"/>
              <a:t> </a:t>
            </a:r>
            <a:r>
              <a:rPr lang="it-IT" dirty="0" err="1"/>
              <a:t>right</a:t>
            </a:r>
            <a:r>
              <a:rPr lang="it-IT" dirty="0"/>
              <a:t>) </a:t>
            </a:r>
            <a:r>
              <a:rPr lang="it-IT" dirty="0" err="1"/>
              <a:t>within</a:t>
            </a:r>
            <a:r>
              <a:rPr lang="it-IT" dirty="0"/>
              <a:t> the </a:t>
            </a:r>
            <a:r>
              <a:rPr lang="it-IT" dirty="0" err="1"/>
              <a:t>categories</a:t>
            </a:r>
            <a:r>
              <a:rPr lang="it-IT" dirty="0"/>
              <a:t>. The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represented</a:t>
            </a:r>
            <a:r>
              <a:rPr lang="it-IT" dirty="0"/>
              <a:t> by the </a:t>
            </a:r>
            <a:r>
              <a:rPr lang="it-IT" dirty="0" err="1"/>
              <a:t>dimension</a:t>
            </a:r>
            <a:r>
              <a:rPr lang="it-IT" dirty="0"/>
              <a:t> of the </a:t>
            </a:r>
            <a:r>
              <a:rPr lang="it-IT" dirty="0" err="1"/>
              <a:t>bubble</a:t>
            </a:r>
            <a:r>
              <a:rPr lang="it-IT" dirty="0"/>
              <a:t>.</a:t>
            </a:r>
          </a:p>
          <a:p>
            <a:r>
              <a:rPr lang="it-IT" dirty="0"/>
              <a:t>On the y </a:t>
            </a:r>
            <a:r>
              <a:rPr lang="it-IT" dirty="0" err="1"/>
              <a:t>axes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average</a:t>
            </a:r>
            <a:r>
              <a:rPr lang="it-IT" dirty="0"/>
              <a:t> base </a:t>
            </a:r>
            <a:r>
              <a:rPr lang="it-IT" dirty="0" err="1"/>
              <a:t>value</a:t>
            </a:r>
            <a:r>
              <a:rPr lang="it-IT" dirty="0"/>
              <a:t> of the </a:t>
            </a:r>
            <a:r>
              <a:rPr lang="it-IT" dirty="0" err="1"/>
              <a:t>elements</a:t>
            </a:r>
            <a:r>
              <a:rPr lang="it-IT" dirty="0"/>
              <a:t> </a:t>
            </a:r>
            <a:r>
              <a:rPr lang="it-IT" dirty="0" err="1"/>
              <a:t>performed</a:t>
            </a:r>
            <a:r>
              <a:rPr lang="it-IT" dirty="0"/>
              <a:t>.</a:t>
            </a:r>
          </a:p>
          <a:p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a general trend, the </a:t>
            </a:r>
            <a:r>
              <a:rPr lang="it-IT" dirty="0" err="1"/>
              <a:t>athlets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perform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difficult</a:t>
            </a:r>
            <a:r>
              <a:rPr lang="it-IT" dirty="0"/>
              <a:t> </a:t>
            </a:r>
            <a:r>
              <a:rPr lang="it-IT" dirty="0" err="1"/>
              <a:t>elements</a:t>
            </a:r>
            <a:r>
              <a:rPr lang="it-IT" dirty="0"/>
              <a:t> are </a:t>
            </a:r>
            <a:r>
              <a:rPr lang="it-IT" dirty="0" err="1"/>
              <a:t>also</a:t>
            </a:r>
            <a:r>
              <a:rPr lang="it-IT" dirty="0"/>
              <a:t> the </a:t>
            </a:r>
            <a:r>
              <a:rPr lang="it-IT" dirty="0" err="1"/>
              <a:t>ones</a:t>
            </a:r>
            <a:r>
              <a:rPr lang="it-IT" dirty="0"/>
              <a:t> with the best rankings.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choose</a:t>
            </a:r>
            <a:r>
              <a:rPr lang="it-IT" dirty="0"/>
              <a:t> to show the information </a:t>
            </a:r>
            <a:r>
              <a:rPr lang="it-IT" dirty="0" err="1"/>
              <a:t>regarding</a:t>
            </a:r>
            <a:r>
              <a:rPr lang="it-IT" dirty="0"/>
              <a:t> the best </a:t>
            </a:r>
            <a:r>
              <a:rPr lang="it-IT" dirty="0" err="1"/>
              <a:t>ranked</a:t>
            </a:r>
            <a:r>
              <a:rPr lang="it-IT" dirty="0"/>
              <a:t> </a:t>
            </a:r>
            <a:r>
              <a:rPr lang="it-IT" dirty="0" err="1"/>
              <a:t>athlet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category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6073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To </a:t>
            </a:r>
            <a:r>
              <a:rPr lang="it-IT" dirty="0" err="1"/>
              <a:t>answer</a:t>
            </a:r>
            <a:r>
              <a:rPr lang="it-IT" dirty="0"/>
              <a:t> to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question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considered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performances of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programs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category</a:t>
            </a:r>
            <a:r>
              <a:rPr lang="it-IT" dirty="0"/>
              <a:t> in </a:t>
            </a:r>
            <a:r>
              <a:rPr lang="it-IT" dirty="0" err="1"/>
              <a:t>all</a:t>
            </a:r>
            <a:r>
              <a:rPr lang="it-IT" dirty="0"/>
              <a:t> the events.</a:t>
            </a:r>
          </a:p>
          <a:p>
            <a:r>
              <a:rPr lang="it-IT" dirty="0" err="1"/>
              <a:t>Let’s</a:t>
            </a:r>
            <a:r>
              <a:rPr lang="it-IT" dirty="0"/>
              <a:t> look </a:t>
            </a:r>
            <a:r>
              <a:rPr lang="it-IT" dirty="0" err="1"/>
              <a:t>at</a:t>
            </a:r>
            <a:r>
              <a:rPr lang="it-IT" dirty="0"/>
              <a:t> the y-</a:t>
            </a:r>
            <a:r>
              <a:rPr lang="it-IT" dirty="0" err="1"/>
              <a:t>axis</a:t>
            </a:r>
            <a:r>
              <a:rPr lang="it-IT" dirty="0"/>
              <a:t>: </a:t>
            </a:r>
            <a:r>
              <a:rPr lang="it-IT" dirty="0" err="1"/>
              <a:t>since</a:t>
            </a:r>
            <a:r>
              <a:rPr lang="it-IT" dirty="0"/>
              <a:t> the </a:t>
            </a:r>
            <a:r>
              <a:rPr lang="it-IT" dirty="0" err="1"/>
              <a:t>mentioned</a:t>
            </a:r>
            <a:r>
              <a:rPr lang="it-IT" dirty="0"/>
              <a:t> </a:t>
            </a:r>
            <a:r>
              <a:rPr lang="it-IT" dirty="0" err="1"/>
              <a:t>rank</a:t>
            </a:r>
            <a:r>
              <a:rPr lang="it-IT" dirty="0"/>
              <a:t> field </a:t>
            </a:r>
            <a:r>
              <a:rPr lang="it-IT" dirty="0" err="1"/>
              <a:t>varies</a:t>
            </a:r>
            <a:r>
              <a:rPr lang="it-IT" dirty="0"/>
              <a:t> in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program</a:t>
            </a:r>
            <a:r>
              <a:rPr lang="it-IT" dirty="0"/>
              <a:t> and </a:t>
            </a:r>
            <a:r>
              <a:rPr lang="it-IT" dirty="0" err="1"/>
              <a:t>category</a:t>
            </a:r>
            <a:r>
              <a:rPr lang="it-IT" dirty="0"/>
              <a:t> of </a:t>
            </a:r>
            <a:r>
              <a:rPr lang="it-IT" dirty="0" err="1"/>
              <a:t>each</a:t>
            </a:r>
            <a:r>
              <a:rPr lang="it-IT" dirty="0"/>
              <a:t> event,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decided</a:t>
            </a:r>
            <a:r>
              <a:rPr lang="it-IT" dirty="0"/>
              <a:t> to use a custom qualitative field (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level</a:t>
            </a:r>
            <a:r>
              <a:rPr lang="it-IT" dirty="0"/>
              <a:t>) for </a:t>
            </a:r>
            <a:r>
              <a:rPr lang="it-IT" dirty="0" err="1"/>
              <a:t>this</a:t>
            </a:r>
            <a:r>
              <a:rPr lang="it-IT" dirty="0"/>
              <a:t> plot.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obtained</a:t>
            </a:r>
            <a:r>
              <a:rPr lang="it-IT" dirty="0"/>
              <a:t> </a:t>
            </a:r>
            <a:r>
              <a:rPr lang="it-IT" dirty="0" err="1"/>
              <a:t>diving</a:t>
            </a:r>
            <a:r>
              <a:rPr lang="it-IT" dirty="0"/>
              <a:t> in 5 </a:t>
            </a:r>
            <a:r>
              <a:rPr lang="it-IT" dirty="0" err="1"/>
              <a:t>subdomains</a:t>
            </a:r>
            <a:r>
              <a:rPr lang="it-IT" dirty="0"/>
              <a:t> the </a:t>
            </a:r>
            <a:r>
              <a:rPr lang="it-IT" dirty="0" err="1"/>
              <a:t>values</a:t>
            </a:r>
            <a:r>
              <a:rPr lang="it-IT" dirty="0"/>
              <a:t> of the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obtained</a:t>
            </a:r>
            <a:r>
              <a:rPr lang="it-IT" dirty="0"/>
              <a:t> </a:t>
            </a:r>
            <a:r>
              <a:rPr lang="it-IT" dirty="0" err="1"/>
              <a:t>among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performances in </a:t>
            </a:r>
            <a:r>
              <a:rPr lang="it-IT" dirty="0" err="1"/>
              <a:t>all</a:t>
            </a:r>
            <a:r>
              <a:rPr lang="it-IT" dirty="0"/>
              <a:t> events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category</a:t>
            </a:r>
            <a:r>
              <a:rPr lang="it-IT" dirty="0"/>
              <a:t> of </a:t>
            </a:r>
            <a:r>
              <a:rPr lang="it-IT" dirty="0" err="1"/>
              <a:t>original</a:t>
            </a:r>
            <a:r>
              <a:rPr lang="it-IT" dirty="0"/>
              <a:t>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value</a:t>
            </a:r>
            <a:r>
              <a:rPr lang="it-IT" dirty="0"/>
              <a:t> </a:t>
            </a:r>
            <a:r>
              <a:rPr lang="it-IT" dirty="0" err="1"/>
              <a:t>divided</a:t>
            </a:r>
            <a:r>
              <a:rPr lang="it-IT" dirty="0"/>
              <a:t> by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participants</a:t>
            </a:r>
            <a:r>
              <a:rPr lang="it-IT" dirty="0"/>
              <a:t> in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program</a:t>
            </a:r>
            <a:r>
              <a:rPr lang="it-IT" dirty="0"/>
              <a:t> of </a:t>
            </a:r>
            <a:r>
              <a:rPr lang="it-IT" dirty="0" err="1"/>
              <a:t>that</a:t>
            </a:r>
            <a:r>
              <a:rPr lang="it-IT" dirty="0"/>
              <a:t> event.</a:t>
            </a:r>
          </a:p>
          <a:p>
            <a:r>
              <a:rPr lang="it-IT" dirty="0"/>
              <a:t>On the x-</a:t>
            </a:r>
            <a:r>
              <a:rPr lang="it-IT" dirty="0" err="1"/>
              <a:t>axis</a:t>
            </a:r>
            <a:r>
              <a:rPr lang="it-IT" dirty="0"/>
              <a:t> </a:t>
            </a:r>
            <a:r>
              <a:rPr lang="it-IT" dirty="0" err="1"/>
              <a:t>instead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presented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level</a:t>
            </a:r>
            <a:r>
              <a:rPr lang="it-IT" dirty="0"/>
              <a:t> and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category</a:t>
            </a:r>
            <a:r>
              <a:rPr lang="it-IT" dirty="0"/>
              <a:t>, the </a:t>
            </a:r>
            <a:r>
              <a:rPr lang="it-IT" dirty="0" err="1"/>
              <a:t>average</a:t>
            </a:r>
            <a:r>
              <a:rPr lang="it-IT" dirty="0"/>
              <a:t> (</a:t>
            </a:r>
            <a:r>
              <a:rPr lang="it-IT" dirty="0" err="1"/>
              <a:t>among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performances in </a:t>
            </a:r>
            <a:r>
              <a:rPr lang="it-IT" dirty="0" err="1"/>
              <a:t>all</a:t>
            </a:r>
            <a:r>
              <a:rPr lang="it-IT" dirty="0"/>
              <a:t> events) weight of the </a:t>
            </a:r>
            <a:r>
              <a:rPr lang="it-IT" dirty="0" err="1"/>
              <a:t>total</a:t>
            </a:r>
            <a:r>
              <a:rPr lang="it-IT" dirty="0"/>
              <a:t> </a:t>
            </a:r>
            <a:r>
              <a:rPr lang="it-IT" dirty="0" err="1"/>
              <a:t>element</a:t>
            </a:r>
            <a:r>
              <a:rPr lang="it-IT" dirty="0"/>
              <a:t> score in the </a:t>
            </a:r>
            <a:r>
              <a:rPr lang="it-IT" dirty="0" err="1"/>
              <a:t>final</a:t>
            </a:r>
            <a:r>
              <a:rPr lang="it-IT" dirty="0"/>
              <a:t> performance score.</a:t>
            </a:r>
          </a:p>
          <a:p>
            <a:r>
              <a:rPr lang="it-IT" dirty="0"/>
              <a:t>Recall </a:t>
            </a:r>
            <a:r>
              <a:rPr lang="it-IT" dirty="0" err="1"/>
              <a:t>that</a:t>
            </a:r>
            <a:r>
              <a:rPr lang="it-IT" dirty="0"/>
              <a:t> a performance score in a </a:t>
            </a:r>
            <a:r>
              <a:rPr lang="it-IT" dirty="0" err="1"/>
              <a:t>program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obtained</a:t>
            </a:r>
            <a:r>
              <a:rPr lang="it-IT" dirty="0"/>
              <a:t> by the sum of the </a:t>
            </a:r>
            <a:r>
              <a:rPr lang="it-IT" dirty="0" err="1"/>
              <a:t>total</a:t>
            </a:r>
            <a:r>
              <a:rPr lang="it-IT" dirty="0"/>
              <a:t> </a:t>
            </a:r>
            <a:r>
              <a:rPr lang="it-IT" dirty="0" err="1"/>
              <a:t>element</a:t>
            </a:r>
            <a:r>
              <a:rPr lang="it-IT" dirty="0"/>
              <a:t> score and </a:t>
            </a:r>
            <a:r>
              <a:rPr lang="it-IT" dirty="0" err="1"/>
              <a:t>total</a:t>
            </a:r>
            <a:r>
              <a:rPr lang="it-IT" dirty="0"/>
              <a:t> component score. So </a:t>
            </a:r>
            <a:r>
              <a:rPr lang="it-IT" dirty="0" err="1"/>
              <a:t>it’s</a:t>
            </a:r>
            <a:r>
              <a:rPr lang="it-IT" dirty="0"/>
              <a:t> informative </a:t>
            </a:r>
            <a:r>
              <a:rPr lang="it-IT" dirty="0" err="1"/>
              <a:t>enogh</a:t>
            </a:r>
            <a:r>
              <a:rPr lang="it-IT" dirty="0"/>
              <a:t> to plot just the </a:t>
            </a:r>
            <a:r>
              <a:rPr lang="it-IT" dirty="0" err="1"/>
              <a:t>elements</a:t>
            </a:r>
            <a:r>
              <a:rPr lang="it-IT" dirty="0"/>
              <a:t>’ weight.</a:t>
            </a:r>
          </a:p>
          <a:p>
            <a:r>
              <a:rPr lang="it-IT" dirty="0" err="1"/>
              <a:t>What</a:t>
            </a:r>
            <a:r>
              <a:rPr lang="it-IT" dirty="0"/>
              <a:t> can </a:t>
            </a:r>
            <a:r>
              <a:rPr lang="it-IT" dirty="0" err="1"/>
              <a:t>we</a:t>
            </a:r>
            <a:r>
              <a:rPr lang="it-IT" dirty="0"/>
              <a:t> deduce from </a:t>
            </a:r>
            <a:r>
              <a:rPr lang="it-IT" dirty="0" err="1"/>
              <a:t>this</a:t>
            </a:r>
            <a:r>
              <a:rPr lang="it-IT" dirty="0"/>
              <a:t> plot?</a:t>
            </a:r>
          </a:p>
          <a:p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pretty</a:t>
            </a:r>
            <a:r>
              <a:rPr lang="it-IT" dirty="0"/>
              <a:t> clear </a:t>
            </a:r>
            <a:r>
              <a:rPr lang="it-IT" dirty="0" err="1"/>
              <a:t>that</a:t>
            </a:r>
            <a:r>
              <a:rPr lang="it-IT" dirty="0"/>
              <a:t> the </a:t>
            </a:r>
            <a:r>
              <a:rPr lang="it-IT" dirty="0" err="1"/>
              <a:t>elements</a:t>
            </a:r>
            <a:r>
              <a:rPr lang="it-IT" dirty="0"/>
              <a:t>’ weight on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doesn’t</a:t>
            </a:r>
            <a:r>
              <a:rPr lang="it-IT" dirty="0"/>
              <a:t> </a:t>
            </a:r>
            <a:r>
              <a:rPr lang="it-IT" dirty="0" err="1"/>
              <a:t>vary</a:t>
            </a:r>
            <a:r>
              <a:rPr lang="it-IT" dirty="0"/>
              <a:t> so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around</a:t>
            </a:r>
            <a:r>
              <a:rPr lang="it-IT" dirty="0"/>
              <a:t> 50% inside a </a:t>
            </a:r>
            <a:r>
              <a:rPr lang="it-IT" dirty="0" err="1"/>
              <a:t>final</a:t>
            </a:r>
            <a:r>
              <a:rPr lang="it-IT" dirty="0"/>
              <a:t> performance score ( from 47% to 55%).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But </a:t>
            </a:r>
            <a:r>
              <a:rPr lang="it-IT" dirty="0" err="1"/>
              <a:t>anyway</a:t>
            </a:r>
            <a:r>
              <a:rPr lang="it-IT" dirty="0"/>
              <a:t> some patterns are </a:t>
            </a:r>
            <a:r>
              <a:rPr lang="it-IT" dirty="0" err="1"/>
              <a:t>visible</a:t>
            </a:r>
            <a:r>
              <a:rPr lang="it-IT" dirty="0"/>
              <a:t>: for </a:t>
            </a:r>
            <a:r>
              <a:rPr lang="it-IT" dirty="0" err="1"/>
              <a:t>example</a:t>
            </a:r>
            <a:r>
              <a:rPr lang="it-IT" dirty="0"/>
              <a:t> men performances (</a:t>
            </a:r>
            <a:r>
              <a:rPr lang="it-IT" dirty="0" err="1"/>
              <a:t>both</a:t>
            </a:r>
            <a:r>
              <a:rPr lang="it-IT" dirty="0"/>
              <a:t> in short and free </a:t>
            </a:r>
            <a:r>
              <a:rPr lang="it-IT" dirty="0" err="1"/>
              <a:t>programs</a:t>
            </a:r>
            <a:r>
              <a:rPr lang="it-IT" dirty="0"/>
              <a:t>) </a:t>
            </a:r>
            <a:r>
              <a:rPr lang="it-IT" dirty="0" err="1"/>
              <a:t>tend</a:t>
            </a:r>
            <a:r>
              <a:rPr lang="it-IT" dirty="0"/>
              <a:t> to be </a:t>
            </a:r>
            <a:r>
              <a:rPr lang="it-IT" dirty="0" err="1"/>
              <a:t>ranked</a:t>
            </a:r>
            <a:r>
              <a:rPr lang="it-IT" dirty="0"/>
              <a:t> </a:t>
            </a:r>
            <a:r>
              <a:rPr lang="it-IT" dirty="0" err="1"/>
              <a:t>lower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having</a:t>
            </a:r>
            <a:r>
              <a:rPr lang="it-IT" dirty="0"/>
              <a:t> </a:t>
            </a:r>
            <a:r>
              <a:rPr lang="it-IT" dirty="0" err="1"/>
              <a:t>less</a:t>
            </a:r>
            <a:r>
              <a:rPr lang="it-IT" dirty="0"/>
              <a:t> weight on </a:t>
            </a:r>
            <a:r>
              <a:rPr lang="it-IT" dirty="0" err="1"/>
              <a:t>total</a:t>
            </a:r>
            <a:r>
              <a:rPr lang="it-IT" dirty="0"/>
              <a:t> </a:t>
            </a:r>
            <a:r>
              <a:rPr lang="it-IT" dirty="0" err="1"/>
              <a:t>element</a:t>
            </a:r>
            <a:r>
              <a:rPr lang="it-IT" dirty="0"/>
              <a:t> score. and </a:t>
            </a:r>
            <a:r>
              <a:rPr lang="it-IT" dirty="0" err="1"/>
              <a:t>higher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having</a:t>
            </a:r>
            <a:r>
              <a:rPr lang="it-IT" dirty="0"/>
              <a:t> more weight on </a:t>
            </a:r>
            <a:r>
              <a:rPr lang="it-IT" dirty="0" err="1"/>
              <a:t>them</a:t>
            </a:r>
            <a:r>
              <a:rPr lang="it-IT" dirty="0"/>
              <a:t> (so in </a:t>
            </a:r>
            <a:r>
              <a:rPr lang="it-IT" dirty="0" err="1"/>
              <a:t>this</a:t>
            </a:r>
            <a:r>
              <a:rPr lang="it-IT" dirty="0"/>
              <a:t> case </a:t>
            </a:r>
            <a:r>
              <a:rPr lang="it-IT" dirty="0" err="1"/>
              <a:t>Elements</a:t>
            </a:r>
            <a:r>
              <a:rPr lang="it-IT" dirty="0"/>
              <a:t> play a </a:t>
            </a:r>
            <a:r>
              <a:rPr lang="it-IT" dirty="0" err="1"/>
              <a:t>crucial</a:t>
            </a:r>
            <a:r>
              <a:rPr lang="it-IT" dirty="0"/>
              <a:t> </a:t>
            </a:r>
            <a:r>
              <a:rPr lang="it-IT" dirty="0" err="1"/>
              <a:t>role</a:t>
            </a:r>
            <a:r>
              <a:rPr lang="it-IT" dirty="0"/>
              <a:t> in </a:t>
            </a:r>
            <a:r>
              <a:rPr lang="it-IT" dirty="0" err="1"/>
              <a:t>final</a:t>
            </a:r>
            <a:r>
              <a:rPr lang="it-IT" dirty="0"/>
              <a:t> ranking </a:t>
            </a:r>
            <a:r>
              <a:rPr lang="it-IT" dirty="0" err="1"/>
              <a:t>rather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Components).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For the Ladies </a:t>
            </a:r>
            <a:r>
              <a:rPr lang="it-IT" dirty="0" err="1"/>
              <a:t>this</a:t>
            </a:r>
            <a:r>
              <a:rPr lang="it-IT" dirty="0"/>
              <a:t> pattern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still</a:t>
            </a:r>
            <a:r>
              <a:rPr lang="it-IT" dirty="0"/>
              <a:t> </a:t>
            </a:r>
            <a:r>
              <a:rPr lang="it-IT" dirty="0" err="1"/>
              <a:t>visible</a:t>
            </a:r>
            <a:r>
              <a:rPr lang="it-IT" dirty="0"/>
              <a:t>, </a:t>
            </a:r>
            <a:r>
              <a:rPr lang="it-IT" dirty="0" err="1"/>
              <a:t>especially</a:t>
            </a:r>
            <a:r>
              <a:rPr lang="it-IT" dirty="0"/>
              <a:t> for the free </a:t>
            </a:r>
            <a:r>
              <a:rPr lang="it-IT" dirty="0" err="1"/>
              <a:t>program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lower</a:t>
            </a:r>
            <a:r>
              <a:rPr lang="it-IT" dirty="0"/>
              <a:t> </a:t>
            </a:r>
            <a:r>
              <a:rPr lang="it-IT" dirty="0" err="1"/>
              <a:t>level</a:t>
            </a:r>
            <a:r>
              <a:rPr lang="it-IT" dirty="0"/>
              <a:t> of ranking are </a:t>
            </a:r>
            <a:r>
              <a:rPr lang="it-IT" dirty="0" err="1"/>
              <a:t>associated</a:t>
            </a:r>
            <a:r>
              <a:rPr lang="it-IT" dirty="0"/>
              <a:t> with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50% of </a:t>
            </a:r>
            <a:r>
              <a:rPr lang="it-IT" dirty="0" err="1"/>
              <a:t>elements</a:t>
            </a:r>
            <a:r>
              <a:rPr lang="it-IT" dirty="0"/>
              <a:t>’ weight. </a:t>
            </a:r>
            <a:r>
              <a:rPr lang="it-IT" dirty="0" err="1"/>
              <a:t>Whilst</a:t>
            </a:r>
            <a:r>
              <a:rPr lang="it-IT" dirty="0"/>
              <a:t> for the Ladies short </a:t>
            </a:r>
            <a:r>
              <a:rPr lang="it-IT" dirty="0" err="1"/>
              <a:t>programs</a:t>
            </a:r>
            <a:r>
              <a:rPr lang="it-IT" dirty="0"/>
              <a:t>, on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elements</a:t>
            </a:r>
            <a:r>
              <a:rPr lang="it-IT" dirty="0"/>
              <a:t>’ weight are </a:t>
            </a:r>
            <a:r>
              <a:rPr lang="it-IT" dirty="0" err="1"/>
              <a:t>always</a:t>
            </a:r>
            <a:r>
              <a:rPr lang="it-IT" dirty="0"/>
              <a:t> </a:t>
            </a:r>
            <a:r>
              <a:rPr lang="it-IT" dirty="0" err="1"/>
              <a:t>above</a:t>
            </a:r>
            <a:r>
              <a:rPr lang="it-IT" dirty="0"/>
              <a:t> the </a:t>
            </a:r>
            <a:r>
              <a:rPr lang="it-IT" dirty="0" err="1"/>
              <a:t>threshold</a:t>
            </a:r>
            <a:r>
              <a:rPr lang="it-IT" dirty="0"/>
              <a:t> of 50%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still</a:t>
            </a:r>
            <a:r>
              <a:rPr lang="it-IT" dirty="0"/>
              <a:t> </a:t>
            </a:r>
            <a:r>
              <a:rPr lang="it-IT" dirty="0" err="1"/>
              <a:t>there’s</a:t>
            </a:r>
            <a:r>
              <a:rPr lang="it-IT" dirty="0"/>
              <a:t> the </a:t>
            </a:r>
            <a:r>
              <a:rPr lang="it-IT" dirty="0" err="1"/>
              <a:t>usual</a:t>
            </a:r>
            <a:r>
              <a:rPr lang="it-IT" dirty="0"/>
              <a:t> </a:t>
            </a:r>
            <a:r>
              <a:rPr lang="it-IT" dirty="0" err="1"/>
              <a:t>tendency</a:t>
            </a:r>
            <a:r>
              <a:rPr lang="it-IT" dirty="0"/>
              <a:t> of </a:t>
            </a:r>
            <a:r>
              <a:rPr lang="it-IT" dirty="0" err="1"/>
              <a:t>achiving</a:t>
            </a:r>
            <a:r>
              <a:rPr lang="it-IT" dirty="0"/>
              <a:t> the best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level</a:t>
            </a:r>
            <a:r>
              <a:rPr lang="it-IT" dirty="0"/>
              <a:t> with the </a:t>
            </a:r>
            <a:r>
              <a:rPr lang="it-IT" dirty="0" err="1"/>
              <a:t>highest</a:t>
            </a:r>
            <a:r>
              <a:rPr lang="it-IT" dirty="0"/>
              <a:t> </a:t>
            </a:r>
            <a:r>
              <a:rPr lang="it-IT" dirty="0" err="1"/>
              <a:t>elements</a:t>
            </a:r>
            <a:r>
              <a:rPr lang="it-IT" dirty="0"/>
              <a:t>’ weight.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slightly</a:t>
            </a:r>
            <a:r>
              <a:rPr lang="it-IT" dirty="0"/>
              <a:t> </a:t>
            </a:r>
            <a:r>
              <a:rPr lang="it-IT" dirty="0" err="1"/>
              <a:t>difference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Ladies and Men </a:t>
            </a:r>
            <a:r>
              <a:rPr lang="it-IT" dirty="0" err="1"/>
              <a:t>thus</a:t>
            </a:r>
            <a:r>
              <a:rPr lang="it-IT" dirty="0"/>
              <a:t> </a:t>
            </a:r>
            <a:r>
              <a:rPr lang="it-IT" dirty="0" err="1"/>
              <a:t>might</a:t>
            </a:r>
            <a:r>
              <a:rPr lang="it-IT" dirty="0"/>
              <a:t> be </a:t>
            </a:r>
            <a:r>
              <a:rPr lang="it-IT" dirty="0" err="1"/>
              <a:t>related</a:t>
            </a:r>
            <a:r>
              <a:rPr lang="it-IT" dirty="0"/>
              <a:t> to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Components 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Interpretation</a:t>
            </a:r>
            <a:r>
              <a:rPr lang="it-IT" dirty="0"/>
              <a:t> of the music and </a:t>
            </a:r>
            <a:r>
              <a:rPr lang="it-IT" dirty="0" err="1"/>
              <a:t>Transitions</a:t>
            </a:r>
            <a:r>
              <a:rPr lang="it-IT" dirty="0"/>
              <a:t> are more </a:t>
            </a:r>
            <a:r>
              <a:rPr lang="it-IT" dirty="0" err="1"/>
              <a:t>important</a:t>
            </a:r>
            <a:r>
              <a:rPr lang="it-IT" dirty="0"/>
              <a:t> in the </a:t>
            </a:r>
            <a:r>
              <a:rPr lang="it-IT" dirty="0" err="1"/>
              <a:t>imbalance</a:t>
            </a:r>
            <a:r>
              <a:rPr lang="it-IT" dirty="0"/>
              <a:t> of </a:t>
            </a:r>
            <a:r>
              <a:rPr lang="it-IT" dirty="0" err="1"/>
              <a:t>votes</a:t>
            </a:r>
            <a:r>
              <a:rPr lang="it-IT" dirty="0"/>
              <a:t> for the Ladies performances. ( A lady </a:t>
            </a:r>
            <a:r>
              <a:rPr lang="it-IT" dirty="0" err="1"/>
              <a:t>may</a:t>
            </a:r>
            <a:r>
              <a:rPr lang="it-IT" dirty="0"/>
              <a:t> be </a:t>
            </a:r>
            <a:r>
              <a:rPr lang="it-IT" dirty="0" err="1"/>
              <a:t>judged</a:t>
            </a:r>
            <a:r>
              <a:rPr lang="it-IT" dirty="0"/>
              <a:t> more on 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artistic</a:t>
            </a:r>
            <a:r>
              <a:rPr lang="it-IT" dirty="0"/>
              <a:t> </a:t>
            </a:r>
            <a:r>
              <a:rPr lang="it-IT" dirty="0" err="1"/>
              <a:t>aspects</a:t>
            </a:r>
            <a:r>
              <a:rPr lang="it-IT" dirty="0"/>
              <a:t>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Looking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other</a:t>
            </a:r>
            <a:r>
              <a:rPr lang="it-IT" dirty="0"/>
              <a:t> 2 </a:t>
            </a:r>
            <a:r>
              <a:rPr lang="it-IT" dirty="0" err="1"/>
              <a:t>categories</a:t>
            </a:r>
            <a:r>
              <a:rPr lang="it-IT" dirty="0"/>
              <a:t>,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tendency</a:t>
            </a:r>
            <a:r>
              <a:rPr lang="it-IT" dirty="0"/>
              <a:t> </a:t>
            </a:r>
            <a:r>
              <a:rPr lang="it-IT" dirty="0" err="1"/>
              <a:t>almost</a:t>
            </a:r>
            <a:r>
              <a:rPr lang="it-IT" dirty="0"/>
              <a:t> </a:t>
            </a:r>
            <a:r>
              <a:rPr lang="it-IT" dirty="0" err="1"/>
              <a:t>fades</a:t>
            </a:r>
            <a:r>
              <a:rPr lang="it-IT" dirty="0"/>
              <a:t> (lines are </a:t>
            </a:r>
            <a:r>
              <a:rPr lang="it-IT" dirty="0" err="1"/>
              <a:t>pretty</a:t>
            </a:r>
            <a:r>
              <a:rPr lang="it-IT" dirty="0"/>
              <a:t> </a:t>
            </a:r>
            <a:r>
              <a:rPr lang="it-IT" dirty="0" err="1"/>
              <a:t>verticals</a:t>
            </a:r>
            <a:r>
              <a:rPr lang="it-IT" dirty="0"/>
              <a:t> </a:t>
            </a:r>
            <a:r>
              <a:rPr lang="it-IT" dirty="0" err="1"/>
              <a:t>instead</a:t>
            </a:r>
            <a:r>
              <a:rPr lang="it-IT" dirty="0"/>
              <a:t> of </a:t>
            </a:r>
            <a:r>
              <a:rPr lang="it-IT" dirty="0" err="1"/>
              <a:t>obliques</a:t>
            </a:r>
            <a:r>
              <a:rPr lang="it-IT" dirty="0"/>
              <a:t>)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remains</a:t>
            </a:r>
            <a:r>
              <a:rPr lang="it-IT" dirty="0"/>
              <a:t> the </a:t>
            </a:r>
            <a:r>
              <a:rPr lang="it-IT" dirty="0" err="1"/>
              <a:t>propensity</a:t>
            </a:r>
            <a:r>
              <a:rPr lang="it-IT" dirty="0"/>
              <a:t> (</a:t>
            </a:r>
            <a:r>
              <a:rPr lang="it-IT" dirty="0" err="1"/>
              <a:t>which</a:t>
            </a:r>
            <a:r>
              <a:rPr lang="it-IT" dirty="0"/>
              <a:t> can be </a:t>
            </a:r>
            <a:r>
              <a:rPr lang="it-IT" dirty="0" err="1"/>
              <a:t>observed</a:t>
            </a:r>
            <a:r>
              <a:rPr lang="it-IT" dirty="0"/>
              <a:t> </a:t>
            </a:r>
            <a:r>
              <a:rPr lang="it-IT" dirty="0" err="1"/>
              <a:t>among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categories</a:t>
            </a:r>
            <a:r>
              <a:rPr lang="it-IT" dirty="0"/>
              <a:t>) </a:t>
            </a:r>
            <a:r>
              <a:rPr lang="it-IT" dirty="0" err="1"/>
              <a:t>that</a:t>
            </a:r>
            <a:r>
              <a:rPr lang="it-IT" dirty="0"/>
              <a:t> short </a:t>
            </a:r>
            <a:r>
              <a:rPr lang="it-IT" dirty="0" err="1"/>
              <a:t>programs</a:t>
            </a:r>
            <a:r>
              <a:rPr lang="it-IT" dirty="0"/>
              <a:t> </a:t>
            </a:r>
            <a:r>
              <a:rPr lang="it-IT" dirty="0" err="1"/>
              <a:t>tent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higher</a:t>
            </a:r>
            <a:r>
              <a:rPr lang="it-IT" dirty="0"/>
              <a:t> </a:t>
            </a:r>
            <a:r>
              <a:rPr lang="it-IT" dirty="0" err="1"/>
              <a:t>elements</a:t>
            </a:r>
            <a:r>
              <a:rPr lang="it-IT" dirty="0"/>
              <a:t>’ weight </a:t>
            </a:r>
            <a:r>
              <a:rPr lang="it-IT" dirty="0" err="1"/>
              <a:t>rather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ones</a:t>
            </a:r>
            <a:r>
              <a:rPr lang="it-IT" dirty="0"/>
              <a:t>: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might</a:t>
            </a:r>
            <a:r>
              <a:rPr lang="it-IT" dirty="0"/>
              <a:t> be </a:t>
            </a:r>
            <a:r>
              <a:rPr lang="it-IT" dirty="0" err="1"/>
              <a:t>related</a:t>
            </a:r>
            <a:r>
              <a:rPr lang="it-IT" dirty="0"/>
              <a:t> to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free </a:t>
            </a:r>
            <a:r>
              <a:rPr lang="it-IT" dirty="0" err="1"/>
              <a:t>programs</a:t>
            </a:r>
            <a:r>
              <a:rPr lang="it-IT" dirty="0"/>
              <a:t> come first in a </a:t>
            </a:r>
            <a:r>
              <a:rPr lang="it-IT" dirty="0" err="1"/>
              <a:t>competion</a:t>
            </a:r>
            <a:r>
              <a:rPr lang="it-IT" dirty="0"/>
              <a:t> and serve to compose a first </a:t>
            </a:r>
            <a:r>
              <a:rPr lang="it-IT" dirty="0" err="1"/>
              <a:t>classification</a:t>
            </a:r>
            <a:r>
              <a:rPr lang="it-IT" dirty="0"/>
              <a:t>. </a:t>
            </a:r>
            <a:r>
              <a:rPr lang="it-IT" dirty="0" err="1"/>
              <a:t>Moreover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specific</a:t>
            </a:r>
            <a:r>
              <a:rPr lang="it-IT" dirty="0"/>
              <a:t> rule on the </a:t>
            </a:r>
            <a:r>
              <a:rPr lang="it-IT" dirty="0" err="1"/>
              <a:t>elements</a:t>
            </a:r>
            <a:r>
              <a:rPr lang="it-IT" dirty="0"/>
              <a:t> to be </a:t>
            </a:r>
            <a:r>
              <a:rPr lang="it-IT" dirty="0" err="1"/>
              <a:t>presented</a:t>
            </a:r>
            <a:r>
              <a:rPr lang="it-IT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So to sum up, </a:t>
            </a:r>
            <a:r>
              <a:rPr lang="it-IT" dirty="0" err="1"/>
              <a:t>defibetly</a:t>
            </a:r>
            <a:r>
              <a:rPr lang="it-IT" dirty="0"/>
              <a:t> </a:t>
            </a:r>
            <a:r>
              <a:rPr lang="it-IT" dirty="0" err="1"/>
              <a:t>elements</a:t>
            </a:r>
            <a:r>
              <a:rPr lang="it-IT" dirty="0"/>
              <a:t> are a key </a:t>
            </a:r>
            <a:r>
              <a:rPr lang="it-IT" dirty="0" err="1"/>
              <a:t>factor</a:t>
            </a:r>
            <a:r>
              <a:rPr lang="it-IT" dirty="0"/>
              <a:t> for the men and ladies </a:t>
            </a:r>
            <a:r>
              <a:rPr lang="it-IT" dirty="0" err="1"/>
              <a:t>program</a:t>
            </a:r>
            <a:r>
              <a:rPr lang="it-IT" dirty="0"/>
              <a:t> </a:t>
            </a:r>
            <a:r>
              <a:rPr lang="it-IT" dirty="0" err="1"/>
              <a:t>whilst</a:t>
            </a:r>
            <a:r>
              <a:rPr lang="it-IT" dirty="0"/>
              <a:t> for the </a:t>
            </a:r>
            <a:r>
              <a:rPr lang="it-IT" dirty="0" err="1"/>
              <a:t>pairs</a:t>
            </a:r>
            <a:r>
              <a:rPr lang="it-IT" dirty="0"/>
              <a:t> and </a:t>
            </a:r>
            <a:r>
              <a:rPr lang="it-IT" dirty="0" err="1"/>
              <a:t>ice</a:t>
            </a:r>
            <a:r>
              <a:rPr lang="it-IT" dirty="0"/>
              <a:t> dance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cannot</a:t>
            </a:r>
            <a:r>
              <a:rPr lang="it-IT" dirty="0"/>
              <a:t> be </a:t>
            </a:r>
            <a:r>
              <a:rPr lang="it-IT" dirty="0" err="1"/>
              <a:t>granted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0581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7BF332-A0D4-8882-25E4-2E7FE19831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4CCC2BC-8D89-A0A0-420D-A3A6AE0C3D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49B776-8AC2-7799-5B51-8960FBCB6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D0C1-C976-4453-AB6F-23C6FE14D600}" type="datetime1">
              <a:rPr lang="it-IT" smtClean="0"/>
              <a:t>24/01/23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872B11A-BDD5-2F14-A6AA-6D16333B4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299A86C-5722-81D8-871D-FC6F08E18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9393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2E6552-7C83-646F-00BC-938AD02D1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7550E71-2F8C-C457-33B8-B4F36BE91C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D80A1FD-31D9-6F4F-D739-DFC13AE19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70207-179F-4431-8DCF-7ADD1AF319C0}" type="datetime1">
              <a:rPr lang="it-IT" smtClean="0"/>
              <a:t>24/01/23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4E79F52-92A7-AB7F-0169-9A9626E6F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C136094-D3C8-7CBD-6626-5B9F480BA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0056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055A7B0-DB8E-685B-75B9-941FD43B10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3906EB2-9A9F-6D4A-E2BA-2712AB9B23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DA41E95-1942-3B01-E56F-F04B5F1BD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3A134-0B3A-4743-8134-3B077581887A}" type="datetime1">
              <a:rPr lang="it-IT" smtClean="0"/>
              <a:t>24/01/23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80CA785-1443-D55A-3407-4BF9E3A6B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7D92C2D-DBC0-94DE-652E-9E530FBA2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7947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63675F-A6E1-2EF1-C833-03D8E3501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39CC1AA-7FF6-7916-D475-C10D3D72D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AC12458-20A5-4FA1-0F95-6D4D7AD08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C584-50C6-41FA-91BB-4E629C06846C}" type="datetime1">
              <a:rPr lang="it-IT" smtClean="0"/>
              <a:t>24/01/23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2FE585E-50B8-F52C-9CF4-775A82E5C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CDA21B-DBCE-780F-9A64-261B94E85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2125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51219B-B2EB-7D7D-2E79-2E10C816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444137-5520-4BB2-36F2-C400AC219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3B36C24-884F-EB27-918D-493F02F30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FB665-DF52-4DAF-8306-BBFECBBBC817}" type="datetime1">
              <a:rPr lang="it-IT" smtClean="0"/>
              <a:t>24/01/23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1B80B4-E571-8205-FA85-BA715A85A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321D54-4975-716F-3871-AC0A992FB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8443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23D0F1-F390-C070-76ED-539E26C78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1FB9963-CD69-DB64-17AF-10468CC5A0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008D4CE-A4A3-A070-28D3-2E25E36E9A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82FFBF1-C8B9-F4F4-9CD2-7B50635B4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5A3BC-BADF-4804-A612-04439F0F9C43}" type="datetime1">
              <a:rPr lang="it-IT" smtClean="0"/>
              <a:t>24/01/23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48FD63B-6081-780B-07BC-FDACDB368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4F045C2-265C-26A6-D986-ADB4CD53E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6596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D8C751-3ECD-DEFA-F500-CF9E64230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E3A3DF6-ED14-99BA-0729-032C4EA04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46CCF3B-4BB2-6480-C95A-AA9C233C43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1163426-FE5F-A782-F752-CF1DFBAE3C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667AD05-2606-5ECA-9090-53BC9D3401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E03FDA0-4CB0-66C2-1BB8-EB9724694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D7AB0-9768-40AC-814C-15FE7AC0B903}" type="datetime1">
              <a:rPr lang="it-IT" smtClean="0"/>
              <a:t>24/01/23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6394316-DA09-23CF-DED1-79FD34047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AE7EB68-3ECE-72E5-09FB-8A631738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8878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17A162-C7CE-0BC0-EC6C-6F478126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827A45F-3845-9B78-DAA9-A3C962D19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3297E-4B0A-4611-A109-C150F70D8D90}" type="datetime1">
              <a:rPr lang="it-IT" smtClean="0"/>
              <a:t>24/01/23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3F862F6-C0F4-30B0-E692-4C8B913F5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DE99698-EC28-1F80-568E-3D7A5BFA3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810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8FFE9A1-C6D5-57E9-848F-D9B422DE4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C598F-82DC-4F25-95E8-5BC607B3E3B7}" type="datetime1">
              <a:rPr lang="it-IT" smtClean="0"/>
              <a:t>24/01/23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A0C26AC-61E9-13AD-B3C9-9B206B9E1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D98CAA0-C9C0-ABD3-51F1-DFDC9D34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6344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8B5541-52B9-1F09-1054-2F716A24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CDF71C-2B3E-41A8-5E60-DB58AF6E9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C245FBC-5EF7-7D71-BC5E-817C712080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B2C121E-56DA-79E0-B65E-65A3774E8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5D95A-B219-419D-8F52-6F98AA3D2AC5}" type="datetime1">
              <a:rPr lang="it-IT" smtClean="0"/>
              <a:t>24/01/23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7478D22-DFCD-2F69-2D6E-8C512BC7E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BEF41AB-DAE4-0A11-7386-95B26EED5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4005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91E9B6-83F1-4D12-ACBE-02124D18D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B146736-51AA-2357-C51E-6541852CAC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79EC0F8-6876-17CD-06F0-3DF6CFAE9E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2B5F7A8-47EF-A4A0-9903-823C12D09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779B-2841-437B-A3B9-CE834AD426AF}" type="datetime1">
              <a:rPr lang="it-IT" smtClean="0"/>
              <a:t>24/01/23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2BF1AF7-51CF-89E1-4EBB-4085592C4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632DC0F-C015-F7AB-FD97-7DCC35476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61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2FF26C0-66D6-0655-5BD4-683ED21E5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50CFEE2-57B5-689A-E1DC-0651DC877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0F741C4-6886-61B4-AD21-912082F5BE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E79ED-1A44-44B7-A2F0-67A28B3540EB}" type="datetime1">
              <a:rPr lang="it-IT" smtClean="0"/>
              <a:t>24/01/23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08F875-65CC-6A58-87E8-32CFE04B74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141565-474B-7CE5-F900-C54D36E8D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155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usfigureskating.org/about/scoring-system" TargetMode="External"/><Relationship Id="rId3" Type="http://schemas.openxmlformats.org/officeDocument/2006/relationships/image" Target="../media/image2.jpg"/><Relationship Id="rId7" Type="http://schemas.openxmlformats.org/officeDocument/2006/relationships/hyperlink" Target="https://en.wikipedia.org/wiki/ISU_Judging_System#:~:text=The%20seven%20elements%20required%20of,spiral%2C%20and%20one%20step%20sequenc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uzzFeedNews/2018-02-figure-skating-analysi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hyperlink" Target="https://www.isu.org/figure-skating/rules/fsk-judging-system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valinsogna/data_visualization_project" TargetMode="External"/><Relationship Id="rId4" Type="http://schemas.openxmlformats.org/officeDocument/2006/relationships/hyperlink" Target="https://www.freepik.com/premium-photo/texture-blue-ice-surface-with-skate-scratches_5258233.ht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uzzFeedNews/2018-02-figure-skating-analysi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valinsogna/data_visualization_project/tree/main/util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35C9D521-570D-FBAC-3422-9CB1444F7D3C}"/>
              </a:ext>
            </a:extLst>
          </p:cNvPr>
          <p:cNvSpPr/>
          <p:nvPr/>
        </p:nvSpPr>
        <p:spPr>
          <a:xfrm>
            <a:off x="2325625" y="1765864"/>
            <a:ext cx="7540744" cy="3036706"/>
          </a:xfrm>
          <a:prstGeom prst="rect">
            <a:avLst/>
          </a:prstGeom>
          <a:solidFill>
            <a:srgbClr val="E9F1FA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E9C35CBF-825E-DAF0-454C-70B9C002610F}"/>
              </a:ext>
            </a:extLst>
          </p:cNvPr>
          <p:cNvSpPr txBox="1">
            <a:spLocks/>
          </p:cNvSpPr>
          <p:nvPr/>
        </p:nvSpPr>
        <p:spPr>
          <a:xfrm>
            <a:off x="2409166" y="2368810"/>
            <a:ext cx="7373659" cy="7539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A GLIMPSE INTO FIGURE SKATING EVENTS</a:t>
            </a:r>
            <a:br>
              <a:rPr lang="en-US" sz="3200" b="1" dirty="0">
                <a:solidFill>
                  <a:srgbClr val="543810"/>
                </a:solidFill>
                <a:latin typeface="Avenir Next Condensed" panose="020B0506020202020204" pitchFamily="34" charset="0"/>
              </a:rPr>
            </a:br>
            <a:endParaRPr lang="en-US" sz="3200" i="1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A53E645-67F9-9EEB-4DCB-53325EDB8F7A}"/>
              </a:ext>
            </a:extLst>
          </p:cNvPr>
          <p:cNvSpPr txBox="1"/>
          <p:nvPr/>
        </p:nvSpPr>
        <p:spPr>
          <a:xfrm>
            <a:off x="3716051" y="3429000"/>
            <a:ext cx="4759891" cy="96257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20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Valeria Insogna, Cecilia Zagni</a:t>
            </a:r>
          </a:p>
          <a:p>
            <a:pPr algn="ctr">
              <a:lnSpc>
                <a:spcPct val="150000"/>
              </a:lnSpc>
            </a:pP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December 2022</a:t>
            </a:r>
          </a:p>
        </p:txBody>
      </p:sp>
      <p:sp>
        <p:nvSpPr>
          <p:cNvPr id="8" name="Cornice 7">
            <a:extLst>
              <a:ext uri="{FF2B5EF4-FFF2-40B4-BE49-F238E27FC236}">
                <a16:creationId xmlns:a16="http://schemas.microsoft.com/office/drawing/2014/main" id="{8118534E-06CF-A30D-05F6-360E199A7860}"/>
              </a:ext>
            </a:extLst>
          </p:cNvPr>
          <p:cNvSpPr>
            <a:spLocks/>
          </p:cNvSpPr>
          <p:nvPr/>
        </p:nvSpPr>
        <p:spPr>
          <a:xfrm>
            <a:off x="2060849" y="1459584"/>
            <a:ext cx="8070302" cy="3649266"/>
          </a:xfrm>
          <a:custGeom>
            <a:avLst/>
            <a:gdLst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510044 w 8352000"/>
              <a:gd name="connsiteY5" fmla="*/ 510044 h 4080353"/>
              <a:gd name="connsiteX6" fmla="*/ 510044 w 8352000"/>
              <a:gd name="connsiteY6" fmla="*/ 3570309 h 4080353"/>
              <a:gd name="connsiteX7" fmla="*/ 7841956 w 8352000"/>
              <a:gd name="connsiteY7" fmla="*/ 3570309 h 4080353"/>
              <a:gd name="connsiteX8" fmla="*/ 7841956 w 8352000"/>
              <a:gd name="connsiteY8" fmla="*/ 510044 h 4080353"/>
              <a:gd name="connsiteX9" fmla="*/ 510044 w 8352000"/>
              <a:gd name="connsiteY9" fmla="*/ 510044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510044 w 8352000"/>
              <a:gd name="connsiteY6" fmla="*/ 3570309 h 4080353"/>
              <a:gd name="connsiteX7" fmla="*/ 7841956 w 8352000"/>
              <a:gd name="connsiteY7" fmla="*/ 3570309 h 4080353"/>
              <a:gd name="connsiteX8" fmla="*/ 7841956 w 8352000"/>
              <a:gd name="connsiteY8" fmla="*/ 510044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184368 w 8352000"/>
              <a:gd name="connsiteY6" fmla="*/ 3908512 h 4080353"/>
              <a:gd name="connsiteX7" fmla="*/ 7841956 w 8352000"/>
              <a:gd name="connsiteY7" fmla="*/ 3570309 h 4080353"/>
              <a:gd name="connsiteX8" fmla="*/ 7841956 w 8352000"/>
              <a:gd name="connsiteY8" fmla="*/ 510044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184368 w 8352000"/>
              <a:gd name="connsiteY6" fmla="*/ 3908512 h 4080353"/>
              <a:gd name="connsiteX7" fmla="*/ 8180159 w 8352000"/>
              <a:gd name="connsiteY7" fmla="*/ 3933564 h 4080353"/>
              <a:gd name="connsiteX8" fmla="*/ 7841956 w 8352000"/>
              <a:gd name="connsiteY8" fmla="*/ 510044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184368 w 8352000"/>
              <a:gd name="connsiteY6" fmla="*/ 3908512 h 4080353"/>
              <a:gd name="connsiteX7" fmla="*/ 8180159 w 8352000"/>
              <a:gd name="connsiteY7" fmla="*/ 3933564 h 4080353"/>
              <a:gd name="connsiteX8" fmla="*/ 8242789 w 8352000"/>
              <a:gd name="connsiteY8" fmla="*/ 121737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84368 w 8352000"/>
              <a:gd name="connsiteY6" fmla="*/ 3908512 h 4080353"/>
              <a:gd name="connsiteX7" fmla="*/ 8180159 w 8352000"/>
              <a:gd name="connsiteY7" fmla="*/ 3933564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21737 w 8352000"/>
              <a:gd name="connsiteY6" fmla="*/ 3946090 h 4080353"/>
              <a:gd name="connsiteX7" fmla="*/ 8180159 w 8352000"/>
              <a:gd name="connsiteY7" fmla="*/ 3933564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21737 w 8352000"/>
              <a:gd name="connsiteY6" fmla="*/ 3946090 h 4080353"/>
              <a:gd name="connsiteX7" fmla="*/ 8255315 w 8352000"/>
              <a:gd name="connsiteY7" fmla="*/ 3983668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21737 w 8352000"/>
              <a:gd name="connsiteY6" fmla="*/ 3958616 h 4080353"/>
              <a:gd name="connsiteX7" fmla="*/ 8255315 w 8352000"/>
              <a:gd name="connsiteY7" fmla="*/ 3983668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52000" h="4080353">
                <a:moveTo>
                  <a:pt x="0" y="0"/>
                </a:moveTo>
                <a:lnTo>
                  <a:pt x="8352000" y="0"/>
                </a:lnTo>
                <a:lnTo>
                  <a:pt x="8352000" y="4080353"/>
                </a:lnTo>
                <a:lnTo>
                  <a:pt x="0" y="4080353"/>
                </a:lnTo>
                <a:lnTo>
                  <a:pt x="0" y="0"/>
                </a:lnTo>
                <a:close/>
                <a:moveTo>
                  <a:pt x="134264" y="121737"/>
                </a:moveTo>
                <a:cubicBezTo>
                  <a:pt x="130088" y="1396521"/>
                  <a:pt x="125913" y="2683832"/>
                  <a:pt x="121737" y="3958616"/>
                </a:cubicBezTo>
                <a:lnTo>
                  <a:pt x="8255315" y="3983668"/>
                </a:lnTo>
                <a:cubicBezTo>
                  <a:pt x="8251140" y="2696358"/>
                  <a:pt x="8246964" y="1409047"/>
                  <a:pt x="8242789" y="121737"/>
                </a:cubicBezTo>
                <a:lnTo>
                  <a:pt x="134264" y="121737"/>
                </a:lnTo>
                <a:close/>
              </a:path>
            </a:pathLst>
          </a:custGeom>
          <a:solidFill>
            <a:srgbClr val="E9F1FA"/>
          </a:solidFill>
          <a:ln w="6350">
            <a:solidFill>
              <a:srgbClr val="F6F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D67F577-AF65-765E-4B7F-C9DBE25F1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67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INDIVIDUAL CONTRIBUTIONS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335999" y="1144300"/>
            <a:ext cx="11520000" cy="576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Dataset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preprocessing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 Zagni.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Question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brainstorming: Insogna, Zagni.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Question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one data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analysis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and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visualitazion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 Zagni.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Question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two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data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analysis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and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visualitazion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 Insogna.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Question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three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data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analysis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: Insogna.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Question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three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visualitazion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 Zagni.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Slides and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refinements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 Insogna, Zagni.</a:t>
            </a:r>
          </a:p>
        </p:txBody>
      </p:sp>
      <p:sp>
        <p:nvSpPr>
          <p:cNvPr id="7" name="Segnaposto numero diapositiva 4">
            <a:extLst>
              <a:ext uri="{FF2B5EF4-FFF2-40B4-BE49-F238E27FC236}">
                <a16:creationId xmlns:a16="http://schemas.microsoft.com/office/drawing/2014/main" id="{6B87279D-2F5A-428E-A85F-4EA859528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10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586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REFERENCES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335999" y="1144300"/>
            <a:ext cx="11520000" cy="576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hlinkClick r:id="rId6"/>
              </a:rPr>
              <a:t>https://github.com/BuzzFeedNews/2018-02-figure-skating-analysis</a:t>
            </a: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342900" indent="-342900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hlinkClick r:id="rId7"/>
              </a:rPr>
              <a:t>https://en.wikipedia.org/wiki/ISU_Judging_System#:~:text=The%20seven%20elements%20required%20of,spiral%2C%20and%20one%20step%20sequence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hlinkClick r:id="rId8"/>
              </a:rPr>
              <a:t>https://www.usfigureskating.org/about/scoring-system</a:t>
            </a: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342900" indent="-342900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hlinkClick r:id="rId9"/>
              </a:rPr>
              <a:t>https://www.isu.org/figure-skating/rules/fsk-judging-system</a:t>
            </a: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6" name="Segnaposto numero diapositiva 4">
            <a:extLst>
              <a:ext uri="{FF2B5EF4-FFF2-40B4-BE49-F238E27FC236}">
                <a16:creationId xmlns:a16="http://schemas.microsoft.com/office/drawing/2014/main" id="{D865A2A7-1536-FEC4-D515-28B79CB89367}"/>
              </a:ext>
            </a:extLst>
          </p:cNvPr>
          <p:cNvSpPr txBox="1">
            <a:spLocks/>
          </p:cNvSpPr>
          <p:nvPr/>
        </p:nvSpPr>
        <p:spPr>
          <a:xfrm>
            <a:off x="910654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pPr/>
              <a:t>11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03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LICENSE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335999" y="1144301"/>
            <a:ext cx="11520000" cy="576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Background image:</a:t>
            </a:r>
          </a:p>
          <a:p>
            <a:endParaRPr lang="it-IT" sz="2400" dirty="0">
              <a:solidFill>
                <a:srgbClr val="0563C1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it-IT" sz="2400" dirty="0">
                <a:solidFill>
                  <a:srgbClr val="0563C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https://www.freepik.com/premium-photo/texture-blue-ice-surface-with-skate-scratches_5258233.htm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(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see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premium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license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hlinkClick r:id="rId5"/>
              </a:rPr>
              <a:t>here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).</a:t>
            </a:r>
          </a:p>
        </p:txBody>
      </p:sp>
      <p:sp>
        <p:nvSpPr>
          <p:cNvPr id="6" name="Segnaposto numero diapositiva 4">
            <a:extLst>
              <a:ext uri="{FF2B5EF4-FFF2-40B4-BE49-F238E27FC236}">
                <a16:creationId xmlns:a16="http://schemas.microsoft.com/office/drawing/2014/main" id="{FD82FCDA-8E91-99CB-6A55-FA2FB332AEC3}"/>
              </a:ext>
            </a:extLst>
          </p:cNvPr>
          <p:cNvSpPr txBox="1">
            <a:spLocks/>
          </p:cNvSpPr>
          <p:nvPr/>
        </p:nvSpPr>
        <p:spPr>
          <a:xfrm>
            <a:off x="910654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pPr/>
              <a:t>12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046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INTRODUCTION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329747" y="1144301"/>
            <a:ext cx="11520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The dataset contains information about 17 major international </a:t>
            </a:r>
            <a:r>
              <a:rPr lang="en-US" sz="24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events of figure skating</a:t>
            </a:r>
            <a:r>
              <a:rPr lang="en-US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, from October 2016 to December 2017.</a:t>
            </a:r>
          </a:p>
          <a:p>
            <a:pPr algn="just"/>
            <a:endParaRPr lang="en-US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just"/>
            <a:endParaRPr lang="en-US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r>
              <a:rPr lang="en-US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Dataset source: </a:t>
            </a:r>
            <a:r>
              <a:rPr lang="en-US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hlinkClick r:id="rId4"/>
              </a:rPr>
              <a:t>https://github.com/BuzzFeedNews/2018-02-figure-skating-analysis</a:t>
            </a: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9" name="Segnaposto numero diapositiva 4">
            <a:extLst>
              <a:ext uri="{FF2B5EF4-FFF2-40B4-BE49-F238E27FC236}">
                <a16:creationId xmlns:a16="http://schemas.microsoft.com/office/drawing/2014/main" id="{B1BFD87B-28A5-E6B3-CD18-7B8D22ABD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2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809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HOW DOES AN EVENT WORK?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335999" y="1144301"/>
            <a:ext cx="11520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In </a:t>
            </a:r>
            <a:r>
              <a:rPr lang="it-IT" sz="2400" b="0" i="0" dirty="0" err="1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each</a:t>
            </a:r>
            <a:r>
              <a:rPr lang="it-IT" sz="24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event, </a:t>
            </a:r>
            <a:r>
              <a:rPr lang="it-IT" sz="2400" b="1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junior</a:t>
            </a:r>
            <a:r>
              <a:rPr lang="it-IT" sz="24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and </a:t>
            </a:r>
            <a:r>
              <a:rPr lang="it-IT" sz="2400" b="1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senior</a:t>
            </a:r>
            <a:r>
              <a:rPr lang="it-IT" sz="24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b="0" i="0" dirty="0" err="1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athletes</a:t>
            </a:r>
            <a:r>
              <a:rPr lang="it-IT" sz="24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compete. 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athletes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are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divided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in 4</a:t>
            </a:r>
            <a:r>
              <a:rPr lang="it-IT" sz="24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b="1" dirty="0" err="1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categories</a:t>
            </a:r>
            <a:r>
              <a:rPr lang="it-IT" sz="24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compete: </a:t>
            </a:r>
            <a:r>
              <a:rPr lang="it-IT" sz="2400" b="1" i="0" dirty="0">
                <a:solidFill>
                  <a:srgbClr val="F833FA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Ladies</a:t>
            </a:r>
            <a:r>
              <a:rPr lang="it-IT" sz="24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, </a:t>
            </a:r>
            <a:r>
              <a:rPr lang="it-IT" sz="2400" b="1" dirty="0">
                <a:solidFill>
                  <a:srgbClr val="3399FB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Men</a:t>
            </a:r>
            <a:r>
              <a:rPr lang="it-IT" sz="24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, </a:t>
            </a:r>
            <a:r>
              <a:rPr lang="it-IT" sz="2400" b="1" dirty="0" err="1">
                <a:solidFill>
                  <a:srgbClr val="32EB3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Ice</a:t>
            </a:r>
            <a:r>
              <a:rPr lang="it-IT" sz="2400" b="1" dirty="0">
                <a:solidFill>
                  <a:srgbClr val="32EB3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dance</a:t>
            </a:r>
            <a:r>
              <a:rPr lang="it-IT" sz="24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, </a:t>
            </a:r>
            <a:r>
              <a:rPr lang="it-IT" sz="2400" b="1" dirty="0" err="1">
                <a:solidFill>
                  <a:srgbClr val="FA9434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Pairs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.</a:t>
            </a:r>
          </a:p>
          <a:p>
            <a:pPr algn="just"/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just"/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competion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has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the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same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structure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all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over the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categories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. </a:t>
            </a:r>
          </a:p>
          <a:p>
            <a:pPr algn="just"/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Each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one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composed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by 2 </a:t>
            </a:r>
            <a:r>
              <a:rPr lang="it-IT" sz="2400" b="1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programs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 </a:t>
            </a:r>
            <a:r>
              <a:rPr lang="it-IT" sz="2400" b="1" dirty="0">
                <a:solidFill>
                  <a:srgbClr val="023067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short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and </a:t>
            </a:r>
            <a:r>
              <a:rPr lang="it-IT" sz="2400" b="1" dirty="0">
                <a:solidFill>
                  <a:srgbClr val="9EB7DC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free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.</a:t>
            </a:r>
          </a:p>
          <a:p>
            <a:pPr algn="just"/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just"/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just"/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just"/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ctr"/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Athlete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(s)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final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score = </a:t>
            </a:r>
            <a:r>
              <a:rPr lang="it-IT" sz="2400" dirty="0">
                <a:solidFill>
                  <a:srgbClr val="023067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short </a:t>
            </a:r>
            <a:r>
              <a:rPr lang="it-IT" sz="2400" dirty="0" err="1">
                <a:solidFill>
                  <a:srgbClr val="023067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program</a:t>
            </a:r>
            <a:r>
              <a:rPr lang="it-IT" sz="2400" dirty="0">
                <a:solidFill>
                  <a:srgbClr val="023067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score</a:t>
            </a:r>
            <a:r>
              <a:rPr lang="it-IT" sz="2400" dirty="0">
                <a:solidFill>
                  <a:srgbClr val="E31A1B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+ </a:t>
            </a:r>
            <a:r>
              <a:rPr lang="it-IT" sz="2400" dirty="0">
                <a:solidFill>
                  <a:srgbClr val="9EB7DC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free </a:t>
            </a:r>
            <a:r>
              <a:rPr lang="it-IT" sz="2400" dirty="0" err="1">
                <a:solidFill>
                  <a:srgbClr val="9EB7DC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program</a:t>
            </a:r>
            <a:r>
              <a:rPr lang="it-IT" sz="2400" dirty="0">
                <a:solidFill>
                  <a:srgbClr val="9EB7DC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score</a:t>
            </a:r>
          </a:p>
        </p:txBody>
      </p:sp>
      <p:sp>
        <p:nvSpPr>
          <p:cNvPr id="9" name="Segnaposto numero diapositiva 4">
            <a:extLst>
              <a:ext uri="{FF2B5EF4-FFF2-40B4-BE49-F238E27FC236}">
                <a16:creationId xmlns:a16="http://schemas.microsoft.com/office/drawing/2014/main" id="{B1BFD87B-28A5-E6B3-CD18-7B8D22ABD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3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116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HOW TO CALCULATE THE SCORES?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335999" y="1144301"/>
            <a:ext cx="11520000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In each performance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two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types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of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aspects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are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judged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 </a:t>
            </a:r>
            <a:r>
              <a:rPr lang="it-IT" sz="2400" b="1" dirty="0" err="1">
                <a:solidFill>
                  <a:srgbClr val="1B9E76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elements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(i.e.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jumps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and spins) and </a:t>
            </a:r>
            <a:r>
              <a:rPr lang="it-IT" sz="2400" b="1" dirty="0" err="1">
                <a:solidFill>
                  <a:srgbClr val="7570B2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components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(i.e.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interpretation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of the music and skating skills). </a:t>
            </a:r>
          </a:p>
          <a:p>
            <a:pPr algn="ctr"/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ctr"/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Performance score = </a:t>
            </a:r>
            <a:r>
              <a:rPr lang="it-IT" sz="2400" dirty="0" err="1">
                <a:solidFill>
                  <a:srgbClr val="1B9E76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elements</a:t>
            </a:r>
            <a:r>
              <a:rPr lang="it-IT" sz="2400" dirty="0">
                <a:solidFill>
                  <a:srgbClr val="1B9E76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scores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+ </a:t>
            </a:r>
            <a:r>
              <a:rPr lang="it-IT" sz="2400" dirty="0" err="1">
                <a:solidFill>
                  <a:srgbClr val="7570B2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components</a:t>
            </a:r>
            <a:r>
              <a:rPr lang="it-IT" sz="2400" dirty="0">
                <a:solidFill>
                  <a:srgbClr val="7570B2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scores</a:t>
            </a:r>
          </a:p>
          <a:p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ctr"/>
            <a:r>
              <a:rPr lang="it-IT" sz="2400" dirty="0" err="1">
                <a:solidFill>
                  <a:srgbClr val="1B9E76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Element’s</a:t>
            </a:r>
            <a:r>
              <a:rPr lang="it-IT" sz="2400" dirty="0">
                <a:solidFill>
                  <a:srgbClr val="1B9E76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score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= </a:t>
            </a:r>
            <a:r>
              <a:rPr lang="it-IT" sz="2400" dirty="0">
                <a:solidFill>
                  <a:srgbClr val="53380F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base </a:t>
            </a:r>
            <a:r>
              <a:rPr lang="it-IT" sz="2400" dirty="0" err="1">
                <a:solidFill>
                  <a:srgbClr val="53380F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value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+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judge’s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score</a:t>
            </a:r>
          </a:p>
          <a:p>
            <a:pPr algn="ctr"/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        			                       ∈ </a:t>
            </a:r>
            <a:r>
              <a:rPr lang="it-IT" sz="2000" dirty="0">
                <a:solidFill>
                  <a:srgbClr val="53380F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[-3, +3]</a:t>
            </a:r>
          </a:p>
          <a:p>
            <a:pPr algn="ctr"/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ctr"/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ctr"/>
            <a:r>
              <a:rPr lang="it-IT" sz="2400" dirty="0" err="1">
                <a:solidFill>
                  <a:srgbClr val="7570B2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Component’s</a:t>
            </a:r>
            <a:r>
              <a:rPr lang="it-IT" sz="2400" dirty="0">
                <a:solidFill>
                  <a:srgbClr val="7570B2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score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= </a:t>
            </a:r>
            <a:r>
              <a:rPr lang="it-IT" sz="2400" dirty="0" err="1">
                <a:solidFill>
                  <a:srgbClr val="53380F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factor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*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judge’s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score</a:t>
            </a:r>
          </a:p>
          <a:p>
            <a:pPr algn="ctr"/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					 ∈ </a:t>
            </a:r>
            <a:r>
              <a:rPr lang="it-IT" sz="2000" dirty="0">
                <a:solidFill>
                  <a:srgbClr val="53380F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[0.25, 10]</a:t>
            </a:r>
            <a:endParaRPr lang="it-IT" sz="2800" dirty="0">
              <a:solidFill>
                <a:srgbClr val="53380F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endParaRPr lang="it-IT" sz="20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endParaRPr lang="it-IT" sz="20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7" name="Segnaposto numero diapositiva 4">
            <a:extLst>
              <a:ext uri="{FF2B5EF4-FFF2-40B4-BE49-F238E27FC236}">
                <a16:creationId xmlns:a16="http://schemas.microsoft.com/office/drawing/2014/main" id="{E420A9E0-FB76-D7CD-AECA-76442EDEE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4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425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DATASET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335999" y="1144300"/>
            <a:ext cx="115200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Some of the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main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information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considered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after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preprocessing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are:</a:t>
            </a: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event</a:t>
            </a: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category</a:t>
            </a: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program</a:t>
            </a: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athlete_name</a:t>
            </a: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athlete_nation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element_base_value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total_element_score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total_component_score</a:t>
            </a: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judge_nation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rank</a:t>
            </a:r>
            <a:endParaRPr lang="it-IT" sz="1600" dirty="0">
              <a:solidFill>
                <a:srgbClr val="C0000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…</a:t>
            </a:r>
          </a:p>
          <a:p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You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can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find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the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processed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dataset and code 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hlinkClick r:id="rId6"/>
              </a:rPr>
              <a:t>here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.</a:t>
            </a:r>
          </a:p>
        </p:txBody>
      </p:sp>
      <p:sp>
        <p:nvSpPr>
          <p:cNvPr id="8" name="Segnaposto numero diapositiva 4">
            <a:extLst>
              <a:ext uri="{FF2B5EF4-FFF2-40B4-BE49-F238E27FC236}">
                <a16:creationId xmlns:a16="http://schemas.microsoft.com/office/drawing/2014/main" id="{2498F0D9-721D-BCD2-54E8-44CFC05D6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5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739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2800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QUESTIONS ADDRESSED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13523BC-244A-96CE-7649-5E139FD5F5CC}"/>
              </a:ext>
            </a:extLst>
          </p:cNvPr>
          <p:cNvSpPr txBox="1">
            <a:spLocks/>
          </p:cNvSpPr>
          <p:nvPr/>
        </p:nvSpPr>
        <p:spPr>
          <a:xfrm>
            <a:off x="329747" y="1144301"/>
            <a:ext cx="11520000" cy="57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Do the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judges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favor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compatriot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athletes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?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Which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athletes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present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the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most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difficult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elements and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how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are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they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ranked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?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Are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elements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more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important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than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components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in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establishing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the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final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ranking?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0B03082-89AF-6B99-AEC7-699E2C9E6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6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274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4">
            <a:extLst>
              <a:ext uri="{FF2B5EF4-FFF2-40B4-BE49-F238E27FC236}">
                <a16:creationId xmlns:a16="http://schemas.microsoft.com/office/drawing/2014/main" id="{52BA990D-C08A-6BCB-676E-7AFCF2645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7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D7614BD-F777-5650-D9D1-F9E26D152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00" y="458658"/>
            <a:ext cx="11160000" cy="594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29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E3E3C90D-10E3-28B2-FA77-C02D8F552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00" y="458658"/>
            <a:ext cx="11160000" cy="5940684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0B89DD6-CED9-6707-ACE8-A172564254C9}"/>
              </a:ext>
            </a:extLst>
          </p:cNvPr>
          <p:cNvCxnSpPr/>
          <p:nvPr/>
        </p:nvCxnSpPr>
        <p:spPr>
          <a:xfrm>
            <a:off x="1990725" y="3652838"/>
            <a:ext cx="276225" cy="1104900"/>
          </a:xfrm>
          <a:prstGeom prst="straightConnector1">
            <a:avLst/>
          </a:prstGeom>
          <a:ln w="6350">
            <a:solidFill>
              <a:srgbClr val="5438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BC51511D-E469-B162-C8CF-72C1D04DC8FA}"/>
              </a:ext>
            </a:extLst>
          </p:cNvPr>
          <p:cNvCxnSpPr>
            <a:cxnSpLocks/>
          </p:cNvCxnSpPr>
          <p:nvPr/>
        </p:nvCxnSpPr>
        <p:spPr>
          <a:xfrm flipH="1" flipV="1">
            <a:off x="4087906" y="2079812"/>
            <a:ext cx="284442" cy="57991"/>
          </a:xfrm>
          <a:prstGeom prst="straightConnector1">
            <a:avLst/>
          </a:prstGeom>
          <a:ln w="6350">
            <a:solidFill>
              <a:srgbClr val="5438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95A85575-BA32-38BD-9E82-C2C8C7868C73}"/>
              </a:ext>
            </a:extLst>
          </p:cNvPr>
          <p:cNvCxnSpPr>
            <a:cxnSpLocks/>
          </p:cNvCxnSpPr>
          <p:nvPr/>
        </p:nvCxnSpPr>
        <p:spPr>
          <a:xfrm flipV="1">
            <a:off x="6912349" y="2731247"/>
            <a:ext cx="307227" cy="921591"/>
          </a:xfrm>
          <a:prstGeom prst="straightConnector1">
            <a:avLst/>
          </a:prstGeom>
          <a:ln w="6350">
            <a:solidFill>
              <a:srgbClr val="5438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8C91C794-EE8E-94E0-4F64-F299A0771DA4}"/>
              </a:ext>
            </a:extLst>
          </p:cNvPr>
          <p:cNvCxnSpPr>
            <a:cxnSpLocks/>
          </p:cNvCxnSpPr>
          <p:nvPr/>
        </p:nvCxnSpPr>
        <p:spPr>
          <a:xfrm>
            <a:off x="8723219" y="3739497"/>
            <a:ext cx="970616" cy="1113397"/>
          </a:xfrm>
          <a:prstGeom prst="straightConnector1">
            <a:avLst/>
          </a:prstGeom>
          <a:ln w="6350">
            <a:solidFill>
              <a:srgbClr val="5438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numero diapositiva 4">
            <a:extLst>
              <a:ext uri="{FF2B5EF4-FFF2-40B4-BE49-F238E27FC236}">
                <a16:creationId xmlns:a16="http://schemas.microsoft.com/office/drawing/2014/main" id="{62D2F5A3-95A0-068E-9F41-A4AA5D973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8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103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4">
            <a:extLst>
              <a:ext uri="{FF2B5EF4-FFF2-40B4-BE49-F238E27FC236}">
                <a16:creationId xmlns:a16="http://schemas.microsoft.com/office/drawing/2014/main" id="{7EB9EDE9-9926-F925-6214-51639B72E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9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CCD09FF-4AB5-3954-EDEB-F1401B024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00" y="458658"/>
            <a:ext cx="11160000" cy="594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976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 2013-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22508</TotalTime>
  <Words>1373</Words>
  <Application>Microsoft Macintosh PowerPoint</Application>
  <PresentationFormat>Widescreen</PresentationFormat>
  <Paragraphs>121</Paragraphs>
  <Slides>12</Slides>
  <Notes>12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9" baseType="lpstr">
      <vt:lpstr>Arial</vt:lpstr>
      <vt:lpstr>Avenir Next Condensed</vt:lpstr>
      <vt:lpstr>Calibri</vt:lpstr>
      <vt:lpstr>Calibri Light</vt:lpstr>
      <vt:lpstr>DejaVu Sans</vt:lpstr>
      <vt:lpstr>DejaVu Sans Condensed</vt:lpstr>
      <vt:lpstr>Tema di Office</vt:lpstr>
      <vt:lpstr>Presentazione standard di PowerPoint</vt:lpstr>
      <vt:lpstr>INTRODUCTION</vt:lpstr>
      <vt:lpstr>HOW DOES AN EVENT WORK?</vt:lpstr>
      <vt:lpstr>HOW TO CALCULATE THE SCORES?</vt:lpstr>
      <vt:lpstr>DATASET</vt:lpstr>
      <vt:lpstr>QUESTIONS ADDRESSED</vt:lpstr>
      <vt:lpstr>Presentazione standard di PowerPoint</vt:lpstr>
      <vt:lpstr>Presentazione standard di PowerPoint</vt:lpstr>
      <vt:lpstr>Presentazione standard di PowerPoint</vt:lpstr>
      <vt:lpstr>INDIVIDUAL CONTRIBUTIONS</vt:lpstr>
      <vt:lpstr>REFERENCES</vt:lpstr>
      <vt:lpstr>LICENSE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RETRIVIAL AND DATA VISUALIATION PROJECT</dc:title>
  <dc:creator>INSOGNA VALERIA [SM3500504]</dc:creator>
  <cp:lastModifiedBy>INSOGNA VALERIA [SM3500504]</cp:lastModifiedBy>
  <cp:revision>158</cp:revision>
  <dcterms:created xsi:type="dcterms:W3CDTF">2022-12-05T09:52:32Z</dcterms:created>
  <dcterms:modified xsi:type="dcterms:W3CDTF">2023-01-24T15:49:40Z</dcterms:modified>
</cp:coreProperties>
</file>